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82" r:id="rId2"/>
    <p:sldId id="256" r:id="rId3"/>
    <p:sldId id="281" r:id="rId4"/>
    <p:sldId id="277" r:id="rId5"/>
    <p:sldId id="257" r:id="rId6"/>
    <p:sldId id="258" r:id="rId7"/>
    <p:sldId id="278" r:id="rId8"/>
    <p:sldId id="259" r:id="rId9"/>
    <p:sldId id="260" r:id="rId10"/>
    <p:sldId id="261" r:id="rId11"/>
    <p:sldId id="263" r:id="rId12"/>
    <p:sldId id="262" r:id="rId13"/>
    <p:sldId id="264" r:id="rId14"/>
    <p:sldId id="276" r:id="rId15"/>
    <p:sldId id="265" r:id="rId16"/>
    <p:sldId id="269" r:id="rId17"/>
    <p:sldId id="279" r:id="rId18"/>
    <p:sldId id="280" r:id="rId19"/>
    <p:sldId id="266" r:id="rId20"/>
    <p:sldId id="267" r:id="rId21"/>
    <p:sldId id="268" r:id="rId22"/>
    <p:sldId id="270" r:id="rId23"/>
    <p:sldId id="271" r:id="rId24"/>
    <p:sldId id="272" r:id="rId25"/>
    <p:sldId id="273" r:id="rId26"/>
    <p:sldId id="274" r:id="rId27"/>
    <p:sldId id="275"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19" autoAdjust="0"/>
  </p:normalViewPr>
  <p:slideViewPr>
    <p:cSldViewPr snapToGrid="0">
      <p:cViewPr varScale="1">
        <p:scale>
          <a:sx n="54" d="100"/>
          <a:sy n="54" d="100"/>
        </p:scale>
        <p:origin x="144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How many use PowerShell?</a:t>
            </a:r>
          </a:p>
          <a:p>
            <a:r>
              <a:t>Used sqlps, sqlserver or dbatools modules?</a:t>
            </a:r>
          </a:p>
          <a:p>
            <a:r>
              <a:t>How many instances do you manage?</a:t>
            </a:r>
          </a:p>
          <a:p>
            <a:r>
              <a:t>Any scripting?</a:t>
            </a:r>
          </a:p>
          <a:p>
            <a:r>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Single purpose - now almost 550 functions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t>
            </a:r>
            <a:r>
              <a:rPr lang="en-US" dirty="0" err="1"/>
              <a:t>dbatools</a:t>
            </a:r>
            <a:r>
              <a:rPr lang="en-US" dirty="0"/>
              <a:t> first – you may save yourself a ton of time</a:t>
            </a:r>
          </a:p>
        </p:txBody>
      </p:sp>
    </p:spTree>
    <p:extLst>
      <p:ext uri="{BB962C8B-B14F-4D97-AF65-F5344CB8AC3E}">
        <p14:creationId xmlns:p14="http://schemas.microsoft.com/office/powerpoint/2010/main" val="80016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Documentation - better than Word</a:t>
            </a:r>
            <a:endParaRPr lang="en-US" dirty="0"/>
          </a:p>
          <a:p>
            <a:r>
              <a:rPr lang="en-US" dirty="0"/>
              <a:t>	Documentation is a love letter to your future self</a:t>
            </a:r>
          </a:p>
          <a:p>
            <a:r>
              <a:rPr lang="en-US" dirty="0"/>
              <a:t>Communication – Can put </a:t>
            </a:r>
            <a:r>
              <a:rPr lang="en-US" dirty="0" err="1"/>
              <a:t>powershell</a:t>
            </a:r>
            <a:r>
              <a:rPr lang="en-US" dirty="0"/>
              <a:t> snippets into your ticket notes</a:t>
            </a:r>
            <a:endParaRPr dirty="0"/>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t>Jeffrey Snover is now a Microsoft Technical Fellow</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Module and cut-down version of PowerShell. Don’t use any of these</a:t>
            </a:r>
          </a:p>
          <a:p>
            <a:r>
              <a:t>Released with SSMS 2016, then sat idle</a:t>
            </a:r>
          </a:p>
          <a:p>
            <a:r>
              <a:t>Moved to gallery April 2017</a:t>
            </a:r>
          </a:p>
          <a:p>
            <a:r>
              <a:t>See Drew’s session for more detail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TODO: Show Find-DbaCommand “Connect”</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hyperlink" Target="mailto:andy@flxsql.com" TargetMode="Externa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a:t>
            </a:r>
            <a:r>
              <a:rPr lang="en-US" dirty="0" err="1"/>
              <a:t>Powershell</a:t>
            </a:r>
            <a:r>
              <a:rPr lang="en-US" dirty="0"/>
              <a:t>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icrosoft &amp; Automation"/>
          <p:cNvSpPr txBox="1">
            <a:spLocks noGrp="1"/>
          </p:cNvSpPr>
          <p:nvPr>
            <p:ph type="title"/>
          </p:nvPr>
        </p:nvSpPr>
        <p:spPr>
          <a:prstGeom prst="rect">
            <a:avLst/>
          </a:prstGeom>
        </p:spPr>
        <p:txBody>
          <a:bodyPr/>
          <a:lstStyle/>
          <a:p>
            <a:r>
              <a:t>Microsoft &amp; Automation</a:t>
            </a:r>
          </a:p>
        </p:txBody>
      </p:sp>
      <p:sp>
        <p:nvSpPr>
          <p:cNvPr id="204" name="Ancient History - Batch/cmd files…"/>
          <p:cNvSpPr txBox="1">
            <a:spLocks noGrp="1"/>
          </p:cNvSpPr>
          <p:nvPr>
            <p:ph type="body" idx="1"/>
          </p:nvPr>
        </p:nvSpPr>
        <p:spPr>
          <a:prstGeom prst="rect">
            <a:avLst/>
          </a:prstGeom>
        </p:spPr>
        <p:txBody>
          <a:bodyPr>
            <a:normAutofit lnSpcReduction="10000"/>
          </a:bodyPr>
          <a:lstStyle/>
          <a:p>
            <a:pPr marL="413384" indent="-413384" defTabSz="543305">
              <a:spcBef>
                <a:spcPts val="2900"/>
              </a:spcBef>
              <a:buBlip>
                <a:blip r:embed="rId3"/>
              </a:buBlip>
              <a:defRPr sz="4464"/>
            </a:pPr>
            <a:r>
              <a:t>Ancient History - Batch/cmd files</a:t>
            </a:r>
          </a:p>
          <a:p>
            <a:pPr marL="413384" indent="-413384" defTabSz="543305">
              <a:spcBef>
                <a:spcPts val="2900"/>
              </a:spcBef>
              <a:buBlip>
                <a:blip r:embed="rId3"/>
              </a:buBlip>
              <a:defRPr sz="4464"/>
            </a:pPr>
            <a:r>
              <a:t>The Middle Ages - Windows Scripting Host</a:t>
            </a:r>
          </a:p>
          <a:p>
            <a:pPr marL="413384" indent="-413384" defTabSz="543305">
              <a:spcBef>
                <a:spcPts val="2900"/>
              </a:spcBef>
              <a:buBlip>
                <a:blip r:embed="rId3"/>
              </a:buBlip>
              <a:defRPr sz="4464"/>
            </a:pPr>
            <a:r>
              <a:t>The Renaissance (2006) - PowerShell 1.0</a:t>
            </a:r>
          </a:p>
          <a:p>
            <a:pPr marL="413384" indent="-413384" defTabSz="543305">
              <a:spcBef>
                <a:spcPts val="2900"/>
              </a:spcBef>
              <a:buBlip>
                <a:blip r:embed="rId3"/>
              </a:buBlip>
              <a:defRPr sz="4464"/>
            </a:pPr>
            <a:r>
              <a:t>The Enlightenment (2016) - PowerShell Core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2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uiExpand="1" build="p"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t>SQL Server &amp; PowerShell</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t>2008 - sqlps &amp; PowerShell Agent Job Step</a:t>
            </a:r>
          </a:p>
          <a:p>
            <a:pPr>
              <a:buBlip>
                <a:blip r:embed="rId3"/>
              </a:buBlip>
              <a:defRPr sz="4800"/>
            </a:pPr>
            <a:r>
              <a:t>2016 - sqlserver</a:t>
            </a:r>
          </a:p>
          <a:p>
            <a:pPr>
              <a:buBlip>
                <a:blip r:embed="rId3"/>
              </a:buBlip>
              <a:defRPr sz="4800"/>
            </a:pPr>
            <a:r>
              <a:t>2017 - sqlserver in Powershell Gallery</a:t>
            </a:r>
          </a:p>
          <a:p>
            <a:pPr>
              <a:buBlip>
                <a:blip r:embed="rId3"/>
              </a:buBlip>
              <a:defRPr sz="4800"/>
            </a:pPr>
            <a:r>
              <a:t>Good starting point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Discovery"/>
          <p:cNvSpPr txBox="1">
            <a:spLocks noGrp="1"/>
          </p:cNvSpPr>
          <p:nvPr>
            <p:ph type="title"/>
          </p:nvPr>
        </p:nvSpPr>
        <p:spPr>
          <a:prstGeom prst="rect">
            <a:avLst/>
          </a:prstGeom>
        </p:spPr>
        <p:txBody>
          <a:bodyPr/>
          <a:lstStyle/>
          <a:p>
            <a:r>
              <a:t>Discovery</a:t>
            </a:r>
          </a:p>
        </p:txBody>
      </p:sp>
      <p:sp>
        <p:nvSpPr>
          <p:cNvPr id="209" name="Get-Command/Find-DbaCommand…"/>
          <p:cNvSpPr txBox="1">
            <a:spLocks noGrp="1"/>
          </p:cNvSpPr>
          <p:nvPr>
            <p:ph type="body" idx="1"/>
          </p:nvPr>
        </p:nvSpPr>
        <p:spPr>
          <a:prstGeom prst="rect">
            <a:avLst/>
          </a:prstGeom>
        </p:spPr>
        <p:txBody>
          <a:bodyPr/>
          <a:lstStyle/>
          <a:p>
            <a:pPr>
              <a:buBlip>
                <a:blip r:embed="rId3"/>
              </a:buBlip>
              <a:defRPr sz="4800"/>
            </a:pPr>
            <a:r>
              <a:rPr dirty="0"/>
              <a:t>Get-Command/Find-</a:t>
            </a:r>
            <a:r>
              <a:rPr dirty="0" err="1"/>
              <a:t>DbaCommand</a:t>
            </a:r>
            <a:endParaRPr dirty="0"/>
          </a:p>
          <a:p>
            <a:pPr>
              <a:buBlip>
                <a:blip r:embed="rId3"/>
              </a:buBlip>
              <a:defRPr sz="4800"/>
            </a:pPr>
            <a:r>
              <a:rPr dirty="0"/>
              <a:t>Get-Help</a:t>
            </a:r>
          </a:p>
          <a:p>
            <a:pPr>
              <a:buBlip>
                <a:blip r:embed="rId3"/>
              </a:buBlip>
              <a:defRPr sz="4800"/>
            </a:pPr>
            <a:r>
              <a:rPr dirty="0"/>
              <a:t>Get-Member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2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20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1" uiExpand="1" build="p" bldLvl="5"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lstStyle/>
          <a:p>
            <a:pPr marL="413384" indent="-413384" defTabSz="543305">
              <a:spcBef>
                <a:spcPts val="2900"/>
              </a:spcBef>
              <a:buBlip>
                <a:blip r:embed="rId3"/>
              </a:buBlip>
              <a:defRPr sz="4464"/>
            </a:pPr>
            <a:r>
              <a:rPr dirty="0"/>
              <a:t>Open Source </a:t>
            </a:r>
            <a:r>
              <a:rPr dirty="0" err="1"/>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163 contributors</a:t>
            </a:r>
          </a:p>
          <a:p>
            <a:pPr marL="413384" indent="-413384" defTabSz="543305">
              <a:spcBef>
                <a:spcPts val="2900"/>
              </a:spcBef>
              <a:buBlip>
                <a:blip r:embed="rId3"/>
              </a:buBlip>
              <a:defRPr sz="4464"/>
            </a:pPr>
            <a:r>
              <a:rPr dirty="0"/>
              <a:t>Started July 2014 </a:t>
            </a:r>
          </a:p>
          <a:p>
            <a:pPr marL="413384" indent="-413384" defTabSz="543305">
              <a:spcBef>
                <a:spcPts val="2900"/>
              </a:spcBef>
              <a:buBlip>
                <a:blip r:embed="rId3"/>
              </a:buBlip>
              <a:defRPr sz="4464"/>
            </a:pPr>
            <a:r>
              <a:rPr dirty="0"/>
              <a:t>1.0 on June 20, 2019</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dirty="0"/>
              <a:t> Function Categories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3" name="Rectangle 2">
            <a:extLst>
              <a:ext uri="{FF2B5EF4-FFF2-40B4-BE49-F238E27FC236}">
                <a16:creationId xmlns:a16="http://schemas.microsoft.com/office/drawing/2014/main" id="{AD1610F9-8D45-41B1-AC72-4AADB310A042}"/>
              </a:ext>
            </a:extLst>
          </p:cNvPr>
          <p:cNvSpPr/>
          <p:nvPr/>
        </p:nvSpPr>
        <p:spPr>
          <a:xfrm>
            <a:off x="417533" y="6646595"/>
            <a:ext cx="6314549" cy="646331"/>
          </a:xfrm>
          <a:prstGeom prst="rect">
            <a:avLst/>
          </a:prstGeom>
        </p:spPr>
        <p:txBody>
          <a:bodyPr wrap="none">
            <a:spAutoFit/>
          </a:bodyPr>
          <a:lstStyle/>
          <a:p>
            <a:r>
              <a:rPr lang="en-US" dirty="0"/>
              <a:t>https://dbatools.io/commands/</a:t>
            </a:r>
          </a:p>
        </p:txBody>
      </p:sp>
    </p:spTree>
    <p:extLst>
      <p:ext uri="{BB962C8B-B14F-4D97-AF65-F5344CB8AC3E}">
        <p14:creationId xmlns:p14="http://schemas.microsoft.com/office/powerpoint/2010/main" val="21242966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prstGeom prst="rect">
            <a:avLst/>
          </a:prstGeom>
        </p:spPr>
        <p:txBody>
          <a:bodyPr/>
          <a:lstStyle/>
          <a:p>
            <a:pPr>
              <a:buBlip>
                <a:blip r:embed="rId3"/>
              </a:buBlip>
              <a:defRPr sz="4800"/>
            </a:pPr>
            <a:r>
              <a:t>Mega multitool vs. Swiss Army Knife</a:t>
            </a:r>
          </a:p>
          <a:p>
            <a:pPr>
              <a:buBlip>
                <a:blip r:embed="rId3"/>
              </a:buBlip>
              <a:defRPr sz="4800"/>
            </a:pPr>
            <a:r>
              <a:t>Breadth &amp; depth</a:t>
            </a:r>
          </a:p>
          <a:p>
            <a:pPr>
              <a:buBlip>
                <a:blip r:embed="rId3"/>
              </a:buBlip>
              <a:defRPr sz="4800"/>
            </a:pPr>
            <a:r>
              <a:t>Release frequency </a:t>
            </a:r>
          </a:p>
          <a:p>
            <a:pPr>
              <a:buBlip>
                <a:blip r:embed="rId3"/>
              </a:buBlip>
              <a:defRPr sz="4800"/>
            </a:pPr>
            <a:r>
              <a:t>Community-driven</a:t>
            </a:r>
          </a:p>
        </p:txBody>
      </p:sp>
      <p:pic>
        <p:nvPicPr>
          <p:cNvPr id="225" name="SACAMPER.jpg" descr="SACAMPER.jpg"/>
          <p:cNvPicPr>
            <a:picLocks noChangeAspect="1"/>
          </p:cNvPicPr>
          <p:nvPr/>
        </p:nvPicPr>
        <p:blipFill>
          <a:blip r:embed="rId4"/>
          <a:stretch>
            <a:fillRect/>
          </a:stretch>
        </p:blipFill>
        <p:spPr>
          <a:xfrm>
            <a:off x="7646155" y="4460592"/>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274502" y="451021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par>
                                <p:cTn id="19" presetID="1" presetClass="entr" presetSubtype="0" fill="hold" grpId="1" nodeType="withEffect">
                                  <p:stCondLst>
                                    <p:cond delay="0"/>
                                  </p:stCondLst>
                                  <p:iterate>
                                    <p:tmAbs val="0"/>
                                  </p:iterate>
                                  <p:childTnLst>
                                    <p:set>
                                      <p:cBhvr>
                                        <p:cTn id="20" fill="hold"/>
                                        <p:tgtEl>
                                          <p:spTgt spid="22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22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2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prstGeom prst="rect">
            <a:avLst/>
          </a:prstGeom>
        </p:spPr>
        <p:txBody>
          <a:bodyPr/>
          <a:lstStyle/>
          <a:p>
            <a:r>
              <a:rPr lang="en-US" dirty="0"/>
              <a:t>Server Management Objects</a:t>
            </a:r>
            <a:endParaRPr dirty="0"/>
          </a:p>
        </p:txBody>
      </p:sp>
      <p:sp>
        <p:nvSpPr>
          <p:cNvPr id="243" name="Body"/>
          <p:cNvSpPr txBox="1">
            <a:spLocks noGrp="1"/>
          </p:cNvSpPr>
          <p:nvPr>
            <p:ph type="body" idx="1"/>
          </p:nvPr>
        </p:nvSpPr>
        <p:spPr>
          <a:prstGeom prst="rect">
            <a:avLst/>
          </a:prstGeom>
        </p:spPr>
        <p:txBody>
          <a:bodyPr/>
          <a:lstStyle/>
          <a:p>
            <a:pPr>
              <a:buBlip>
                <a:blip r:embed="rId2"/>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2"/>
              </a:buBlip>
            </a:pPr>
            <a:r>
              <a:rPr lang="en-US" dirty="0"/>
              <a:t>Can be unwieldy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t>Contributing</a:t>
            </a:r>
          </a:p>
        </p:txBody>
      </p:sp>
      <p:sp>
        <p:nvSpPr>
          <p:cNvPr id="229" name="Issues…"/>
          <p:cNvSpPr txBox="1">
            <a:spLocks noGrp="1"/>
          </p:cNvSpPr>
          <p:nvPr>
            <p:ph type="body" idx="1"/>
          </p:nvPr>
        </p:nvSpPr>
        <p:spPr>
          <a:prstGeom prst="rect">
            <a:avLst/>
          </a:prstGeom>
        </p:spPr>
        <p:txBody>
          <a:bodyPr/>
          <a:lstStyle/>
          <a:p>
            <a:pPr>
              <a:buBlip>
                <a:blip r:embed="rId2"/>
              </a:buBlip>
            </a:pPr>
            <a:r>
              <a:rPr dirty="0"/>
              <a:t>Issues</a:t>
            </a:r>
          </a:p>
          <a:p>
            <a:pPr>
              <a:buBlip>
                <a:blip r:embed="rId2"/>
              </a:buBlip>
            </a:pPr>
            <a:r>
              <a:rPr dirty="0"/>
              <a:t>Feature Requests</a:t>
            </a:r>
          </a:p>
          <a:p>
            <a:pPr>
              <a:buBlip>
                <a:blip r:embed="rId2"/>
              </a:buBlip>
            </a:pPr>
            <a:r>
              <a:rPr dirty="0"/>
              <a:t>Documentation</a:t>
            </a:r>
          </a:p>
          <a:p>
            <a:r>
              <a:rPr lang="en-US" dirty="0"/>
              <a:t>Slack!</a:t>
            </a:r>
          </a:p>
          <a:p>
            <a:pPr>
              <a:buBlip>
                <a:blip r:embed="rId2"/>
              </a:buBlip>
            </a:pPr>
            <a:r>
              <a:rPr dirty="0"/>
              <a:t>Code!</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Dbatools"/>
          <p:cNvSpPr txBox="1">
            <a:spLocks noGrp="1"/>
          </p:cNvSpPr>
          <p:nvPr>
            <p:ph type="ctrTitle"/>
          </p:nvPr>
        </p:nvSpPr>
        <p:spPr>
          <a:prstGeom prst="rect">
            <a:avLst/>
          </a:prstGeom>
        </p:spPr>
        <p:txBody>
          <a:bodyPr/>
          <a:lstStyle/>
          <a:p>
            <a:r>
              <a:rPr lang="en-US" dirty="0" err="1"/>
              <a:t>Dbatools</a:t>
            </a:r>
            <a:r>
              <a:rPr lang="en-US" dirty="0"/>
              <a:t> for the Uninitiated</a:t>
            </a:r>
            <a:endParaRPr dirty="0"/>
          </a:p>
        </p:txBody>
      </p:sp>
      <p:sp>
        <p:nvSpPr>
          <p:cNvPr id="178" name="Body"/>
          <p:cNvSpPr txBox="1">
            <a:spLocks noGrp="1"/>
          </p:cNvSpPr>
          <p:nvPr>
            <p:ph type="subTitle" sz="quarter" idx="1"/>
          </p:nvPr>
        </p:nvSpPr>
        <p:spPr>
          <a:prstGeom prst="rect">
            <a:avLst/>
          </a:prstGeom>
        </p:spPr>
        <p:txBody>
          <a:bodyP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wrap-up"/>
          <p:cNvSpPr txBox="1">
            <a:spLocks noGrp="1"/>
          </p:cNvSpPr>
          <p:nvPr>
            <p:ph type="title"/>
          </p:nvPr>
        </p:nvSpPr>
        <p:spPr>
          <a:prstGeom prst="rect">
            <a:avLst/>
          </a:prstGeom>
        </p:spPr>
        <p:txBody>
          <a:bodyPr/>
          <a:lstStyle/>
          <a:p>
            <a:r>
              <a:rPr lang="en-US" dirty="0"/>
              <a:t>Wrapping Up</a:t>
            </a:r>
            <a:endParaRPr dirty="0"/>
          </a:p>
        </p:txBody>
      </p:sp>
      <p:sp>
        <p:nvSpPr>
          <p:cNvPr id="232" name="Body"/>
          <p:cNvSpPr txBox="1">
            <a:spLocks noGrp="1"/>
          </p:cNvSpPr>
          <p:nvPr>
            <p:ph type="body" idx="1"/>
          </p:nvPr>
        </p:nvSpPr>
        <p:spPr>
          <a:prstGeom prst="rect">
            <a:avLst/>
          </a:prstGeom>
        </p:spPr>
        <p:txBody>
          <a:bodyPr/>
          <a:lstStyle/>
          <a:p>
            <a:r>
              <a:rPr lang="en-US" dirty="0">
                <a:hlinkClick r:id="rId3"/>
              </a:rPr>
              <a:t>https://dbatools.io/</a:t>
            </a:r>
            <a:endParaRPr lang="en-US" dirty="0"/>
          </a:p>
          <a:p>
            <a:r>
              <a:rPr lang="en-US" dirty="0"/>
              <a:t>Check </a:t>
            </a:r>
            <a:r>
              <a:rPr lang="en-US" dirty="0" err="1"/>
              <a:t>dbatools</a:t>
            </a:r>
            <a:r>
              <a:rPr lang="en-US" dirty="0"/>
              <a:t> for a solution first</a:t>
            </a:r>
          </a:p>
          <a:p>
            <a:r>
              <a:rPr lang="en-US" dirty="0"/>
              <a:t>Safety first! Use –</a:t>
            </a:r>
            <a:r>
              <a:rPr lang="en-US" dirty="0" err="1"/>
              <a:t>whatif</a:t>
            </a:r>
            <a:r>
              <a:rPr lang="en-US" dirty="0"/>
              <a:t> and -verbose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2726266"/>
            <a:ext cx="10938934" cy="4301068"/>
          </a:xfrm>
          <a:prstGeom prst="rect">
            <a:avLst/>
          </a:prstGeom>
        </p:spPr>
        <p:txBody>
          <a:bodyPr/>
          <a:lstStyle/>
          <a:p>
            <a:pPr marL="0" indent="0" defTabSz="463747">
              <a:spcBef>
                <a:spcPts val="2500"/>
              </a:spcBef>
              <a:buSzTx/>
              <a:buNone/>
              <a:defRPr sz="5372"/>
            </a:pPr>
            <a:r>
              <a:t>https://flxsql.com/</a:t>
            </a:r>
          </a:p>
          <a:p>
            <a:pPr marL="0" indent="0" defTabSz="463747">
              <a:spcBef>
                <a:spcPts val="2500"/>
              </a:spcBef>
              <a:buSzTx/>
              <a:buNone/>
              <a:defRPr sz="5372"/>
            </a:pPr>
            <a:r>
              <a:rPr u="sng">
                <a:hlinkClick r:id="rId2"/>
              </a:rPr>
              <a:t>andy@flxsql.com</a:t>
            </a:r>
          </a:p>
          <a:p>
            <a:pPr marL="0" indent="0" defTabSz="463747">
              <a:spcBef>
                <a:spcPts val="2500"/>
              </a:spcBef>
              <a:buSzTx/>
              <a:buNone/>
              <a:defRPr sz="5372"/>
            </a:pPr>
            <a:r>
              <a:t>@alevyinroc</a:t>
            </a:r>
          </a:p>
          <a:p>
            <a:pPr marL="0" lvl="2" indent="0" defTabSz="463747">
              <a:spcBef>
                <a:spcPts val="2500"/>
              </a:spcBef>
              <a:buSzTx/>
              <a:buNone/>
              <a:defRPr sz="5372"/>
            </a:pPr>
            <a:r>
              <a:t>      </a:t>
            </a:r>
          </a:p>
        </p:txBody>
      </p:sp>
      <p:pic>
        <p:nvPicPr>
          <p:cNvPr id="236" name="In-2C-128px-R.png" descr="In-2C-128px-R.png"/>
          <p:cNvPicPr>
            <a:picLocks noChangeAspect="1"/>
          </p:cNvPicPr>
          <p:nvPr/>
        </p:nvPicPr>
        <p:blipFill>
          <a:blip r:embed="rId3"/>
          <a:stretch>
            <a:fillRect/>
          </a:stretch>
        </p:blipFill>
        <p:spPr>
          <a:xfrm>
            <a:off x="1012256" y="6055003"/>
            <a:ext cx="941495" cy="866988"/>
          </a:xfrm>
          <a:prstGeom prst="rect">
            <a:avLst/>
          </a:prstGeom>
          <a:ln w="12700">
            <a:miter lim="400000"/>
          </a:ln>
        </p:spPr>
      </p:pic>
      <p:pic>
        <p:nvPicPr>
          <p:cNvPr id="237" name="Twitter_Logo_Blue.png" descr="Twitter_Logo_Blue.png"/>
          <p:cNvPicPr>
            <a:picLocks noChangeAspect="1"/>
          </p:cNvPicPr>
          <p:nvPr/>
        </p:nvPicPr>
        <p:blipFill>
          <a:blip r:embed="rId4"/>
          <a:stretch>
            <a:fillRect/>
          </a:stretch>
        </p:blipFill>
        <p:spPr>
          <a:xfrm>
            <a:off x="1967831" y="5807766"/>
            <a:ext cx="1361463" cy="1361463"/>
          </a:xfrm>
          <a:prstGeom prst="rect">
            <a:avLst/>
          </a:prstGeom>
          <a:ln w="12700">
            <a:miter lim="400000"/>
          </a:ln>
        </p:spPr>
      </p:pic>
      <p:pic>
        <p:nvPicPr>
          <p:cNvPr id="238" name="Slack_Mark_Web.png" descr="Slack_Mark_Web.png"/>
          <p:cNvPicPr>
            <a:picLocks noChangeAspect="1"/>
          </p:cNvPicPr>
          <p:nvPr/>
        </p:nvPicPr>
        <p:blipFill>
          <a:blip r:embed="rId5"/>
          <a:stretch>
            <a:fillRect/>
          </a:stretch>
        </p:blipFill>
        <p:spPr>
          <a:xfrm>
            <a:off x="2855494" y="5530106"/>
            <a:ext cx="1916782" cy="1916782"/>
          </a:xfrm>
          <a:prstGeom prst="rect">
            <a:avLst/>
          </a:prstGeom>
          <a:ln w="12700">
            <a:miter lim="400000"/>
          </a:ln>
        </p:spPr>
      </p:pic>
      <p:pic>
        <p:nvPicPr>
          <p:cNvPr id="239" name="Octocat.png" descr="Octocat.png"/>
          <p:cNvPicPr>
            <a:picLocks noChangeAspect="1"/>
          </p:cNvPicPr>
          <p:nvPr/>
        </p:nvPicPr>
        <p:blipFill>
          <a:blip r:embed="rId6"/>
          <a:stretch>
            <a:fillRect/>
          </a:stretch>
        </p:blipFill>
        <p:spPr>
          <a:xfrm>
            <a:off x="4383165" y="5922639"/>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7"/>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Backup and Restore"/>
          <p:cNvSpPr txBox="1">
            <a:spLocks noGrp="1"/>
          </p:cNvSpPr>
          <p:nvPr>
            <p:ph type="title"/>
          </p:nvPr>
        </p:nvSpPr>
        <p:spPr>
          <a:prstGeom prst="rect">
            <a:avLst/>
          </a:prstGeom>
        </p:spPr>
        <p:txBody>
          <a:bodyPr/>
          <a:lstStyle/>
          <a:p>
            <a:r>
              <a:t>Backup and Restore</a:t>
            </a:r>
          </a:p>
        </p:txBody>
      </p:sp>
      <p:sp>
        <p:nvSpPr>
          <p:cNvPr id="246" name="Install Ola solution…"/>
          <p:cNvSpPr txBox="1">
            <a:spLocks noGrp="1"/>
          </p:cNvSpPr>
          <p:nvPr>
            <p:ph type="body" idx="1"/>
          </p:nvPr>
        </p:nvSpPr>
        <p:spPr>
          <a:prstGeom prst="rect">
            <a:avLst/>
          </a:prstGeom>
        </p:spPr>
        <p:txBody>
          <a:bodyPr/>
          <a:lstStyle/>
          <a:p>
            <a:pPr>
              <a:buBlip>
                <a:blip r:embed="rId2"/>
              </a:buBlip>
            </a:pPr>
            <a:r>
              <a:t>Install Ola solution </a:t>
            </a:r>
          </a:p>
          <a:p>
            <a:pPr>
              <a:buBlip>
                <a:blip r:embed="rId2"/>
              </a:buBlip>
            </a:pPr>
            <a:r>
              <a:t>Restore to point in time</a:t>
            </a:r>
          </a:p>
          <a:p>
            <a:pPr>
              <a:buBlip>
                <a:blip r:embed="rId2"/>
              </a:buBlip>
            </a:pPr>
            <a:r>
              <a:t>Snapshots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Instance Migrations"/>
          <p:cNvSpPr txBox="1">
            <a:spLocks noGrp="1"/>
          </p:cNvSpPr>
          <p:nvPr>
            <p:ph type="title"/>
          </p:nvPr>
        </p:nvSpPr>
        <p:spPr>
          <a:prstGeom prst="rect">
            <a:avLst/>
          </a:prstGeom>
        </p:spPr>
        <p:txBody>
          <a:bodyPr/>
          <a:lstStyle/>
          <a:p>
            <a:r>
              <a:t>Instance Migrations</a:t>
            </a:r>
          </a:p>
        </p:txBody>
      </p:sp>
      <p:sp>
        <p:nvSpPr>
          <p:cNvPr id="249" name="Copy/update configuration…"/>
          <p:cNvSpPr txBox="1">
            <a:spLocks noGrp="1"/>
          </p:cNvSpPr>
          <p:nvPr>
            <p:ph type="body" idx="1"/>
          </p:nvPr>
        </p:nvSpPr>
        <p:spPr>
          <a:prstGeom prst="rect">
            <a:avLst/>
          </a:prstGeom>
        </p:spPr>
        <p:txBody>
          <a:bodyPr/>
          <a:lstStyle/>
          <a:p>
            <a:pPr>
              <a:buBlip>
                <a:blip r:embed="rId2"/>
              </a:buBlip>
            </a:pPr>
            <a:r>
              <a:t>Copy/update configuration </a:t>
            </a:r>
          </a:p>
          <a:p>
            <a:pPr>
              <a:buBlip>
                <a:blip r:embed="rId2"/>
              </a:buBlip>
            </a:pPr>
            <a:r>
              <a:t>Copy security </a:t>
            </a:r>
          </a:p>
          <a:p>
            <a:pPr>
              <a:buBlip>
                <a:blip r:embed="rId2"/>
              </a:buBlip>
            </a:pPr>
            <a:r>
              <a:t>Copy Agent jobs</a:t>
            </a:r>
          </a:p>
          <a:p>
            <a:pPr>
              <a:buBlip>
                <a:blip r:embed="rId2"/>
              </a:buBlip>
            </a:pPr>
            <a:r>
              <a:t>Copy data</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Monitoring"/>
          <p:cNvSpPr txBox="1">
            <a:spLocks noGrp="1"/>
          </p:cNvSpPr>
          <p:nvPr>
            <p:ph type="title"/>
          </p:nvPr>
        </p:nvSpPr>
        <p:spPr>
          <a:prstGeom prst="rect">
            <a:avLst/>
          </a:prstGeom>
        </p:spPr>
        <p:txBody>
          <a:bodyPr/>
          <a:lstStyle/>
          <a:p>
            <a:r>
              <a:t>Monitoring</a:t>
            </a:r>
          </a:p>
        </p:txBody>
      </p:sp>
      <p:sp>
        <p:nvSpPr>
          <p:cNvPr id="252" name="First responder kit…"/>
          <p:cNvSpPr txBox="1">
            <a:spLocks noGrp="1"/>
          </p:cNvSpPr>
          <p:nvPr>
            <p:ph type="body" idx="1"/>
          </p:nvPr>
        </p:nvSpPr>
        <p:spPr>
          <a:prstGeom prst="rect">
            <a:avLst/>
          </a:prstGeom>
        </p:spPr>
        <p:txBody>
          <a:bodyPr/>
          <a:lstStyle/>
          <a:p>
            <a:pPr>
              <a:buBlip>
                <a:blip r:embed="rId2"/>
              </a:buBlip>
            </a:pPr>
            <a:r>
              <a:t>First responder kit</a:t>
            </a:r>
          </a:p>
          <a:p>
            <a:pPr>
              <a:buBlip>
                <a:blip r:embed="rId2"/>
              </a:buBlip>
            </a:pPr>
            <a:r>
              <a:t>Whoisactive </a:t>
            </a:r>
          </a:p>
          <a:p>
            <a:pPr>
              <a:buBlip>
                <a:blip r:embed="rId2"/>
              </a:buBlip>
            </a:pPr>
            <a:r>
              <a:t>Glenn berry queries</a:t>
            </a:r>
          </a:p>
          <a:p>
            <a:pPr>
              <a:buBlip>
                <a:blip r:embed="rId2"/>
              </a:buBlip>
            </a:pPr>
            <a:r>
              <a:t>Watch-*</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Maintenance"/>
          <p:cNvSpPr txBox="1">
            <a:spLocks noGrp="1"/>
          </p:cNvSpPr>
          <p:nvPr>
            <p:ph type="title"/>
          </p:nvPr>
        </p:nvSpPr>
        <p:spPr>
          <a:prstGeom prst="rect">
            <a:avLst/>
          </a:prstGeom>
        </p:spPr>
        <p:txBody>
          <a:bodyPr/>
          <a:lstStyle/>
          <a:p>
            <a:r>
              <a:t>Maintenance </a:t>
            </a:r>
          </a:p>
        </p:txBody>
      </p:sp>
      <p:sp>
        <p:nvSpPr>
          <p:cNvPr id="255" name="Ola hallengren…"/>
          <p:cNvSpPr txBox="1">
            <a:spLocks noGrp="1"/>
          </p:cNvSpPr>
          <p:nvPr>
            <p:ph type="body" idx="1"/>
          </p:nvPr>
        </p:nvSpPr>
        <p:spPr>
          <a:prstGeom prst="rect">
            <a:avLst/>
          </a:prstGeom>
        </p:spPr>
        <p:txBody>
          <a:bodyPr/>
          <a:lstStyle/>
          <a:p>
            <a:pPr>
              <a:buBlip>
                <a:blip r:embed="rId2"/>
              </a:buBlip>
            </a:pPr>
            <a:r>
              <a:t>Ola hallengren </a:t>
            </a:r>
          </a:p>
          <a:p>
            <a:pPr>
              <a:buBlip>
                <a:blip r:embed="rId2"/>
              </a:buBlip>
            </a:pPr>
            <a:r>
              <a:t>Compression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Validation"/>
          <p:cNvSpPr txBox="1">
            <a:spLocks noGrp="1"/>
          </p:cNvSpPr>
          <p:nvPr>
            <p:ph type="title"/>
          </p:nvPr>
        </p:nvSpPr>
        <p:spPr>
          <a:prstGeom prst="rect">
            <a:avLst/>
          </a:prstGeom>
        </p:spPr>
        <p:txBody>
          <a:bodyPr/>
          <a:lstStyle/>
          <a:p>
            <a:r>
              <a:t>Validation </a:t>
            </a:r>
          </a:p>
        </p:txBody>
      </p:sp>
      <p:sp>
        <p:nvSpPr>
          <p:cNvPr id="258" name="Test last backup"/>
          <p:cNvSpPr txBox="1">
            <a:spLocks noGrp="1"/>
          </p:cNvSpPr>
          <p:nvPr>
            <p:ph type="body" idx="1"/>
          </p:nvPr>
        </p:nvSpPr>
        <p:spPr>
          <a:prstGeom prst="rect">
            <a:avLst/>
          </a:prstGeom>
        </p:spPr>
        <p:txBody>
          <a:bodyPr/>
          <a:lstStyle>
            <a:lvl1pPr>
              <a:buBlip>
                <a:blip r:embed="rId2"/>
              </a:buBlip>
            </a:lvl1pPr>
          </a:lstStyle>
          <a:p>
            <a:r>
              <a:t>Test last backup</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Automation"/>
          <p:cNvSpPr txBox="1">
            <a:spLocks noGrp="1"/>
          </p:cNvSpPr>
          <p:nvPr>
            <p:ph type="title"/>
          </p:nvPr>
        </p:nvSpPr>
        <p:spPr>
          <a:prstGeom prst="rect">
            <a:avLst/>
          </a:prstGeom>
        </p:spPr>
        <p:txBody>
          <a:bodyPr/>
          <a:lstStyle/>
          <a:p>
            <a:r>
              <a:t>Automation</a:t>
            </a:r>
          </a:p>
        </p:txBody>
      </p:sp>
      <p:sp>
        <p:nvSpPr>
          <p:cNvPr id="261" name="Migration…"/>
          <p:cNvSpPr txBox="1">
            <a:spLocks noGrp="1"/>
          </p:cNvSpPr>
          <p:nvPr>
            <p:ph type="body" idx="1"/>
          </p:nvPr>
        </p:nvSpPr>
        <p:spPr>
          <a:prstGeom prst="rect">
            <a:avLst/>
          </a:prstGeom>
        </p:spPr>
        <p:txBody>
          <a:bodyPr/>
          <a:lstStyle/>
          <a:p>
            <a:pPr>
              <a:buBlip>
                <a:blip r:embed="rId2"/>
              </a:buBlip>
            </a:pPr>
            <a:r>
              <a:t>Migration </a:t>
            </a:r>
          </a:p>
          <a:p>
            <a:pPr>
              <a:buBlip>
                <a:blip r:embed="rId2"/>
              </a:buBlip>
            </a:pPr>
            <a:r>
              <a:t>Copy databases </a:t>
            </a:r>
          </a:p>
          <a:p>
            <a:pPr>
              <a:buBlip>
                <a:blip r:embed="rId2"/>
              </a:buBlip>
            </a:pPr>
            <a:r>
              <a:t>Configuration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sp>
        <p:nvSpPr>
          <p:cNvPr id="3" name="Text Placeholder 2">
            <a:extLst>
              <a:ext uri="{FF2B5EF4-FFF2-40B4-BE49-F238E27FC236}">
                <a16:creationId xmlns:a16="http://schemas.microsoft.com/office/drawing/2014/main" id="{D02F6EE6-1024-4430-AD96-FB419AB4598F}"/>
              </a:ext>
            </a:extLst>
          </p:cNvPr>
          <p:cNvSpPr>
            <a:spLocks noGrp="1"/>
          </p:cNvSpPr>
          <p:nvPr>
            <p:ph type="body" idx="1"/>
          </p:nvPr>
        </p:nvSpPr>
        <p:spPr/>
        <p:txBody>
          <a:bodyPr/>
          <a:lstStyle/>
          <a:p>
            <a:r>
              <a:rPr lang="en-US" dirty="0"/>
              <a:t>Former Developer</a:t>
            </a:r>
          </a:p>
          <a:p>
            <a:r>
              <a:rPr lang="en-US" dirty="0"/>
              <a:t>Let’s code our way through</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1041400" y="2045307"/>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Advantages of Automation</a:t>
            </a:r>
          </a:p>
          <a:p>
            <a:r>
              <a:rPr lang="en-US" sz="4800" dirty="0"/>
              <a:t>History of Automation on Windows</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t>Why Automate?</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Documentation</a:t>
            </a:r>
          </a:p>
          <a:p>
            <a:pPr>
              <a:buBlip>
                <a:blip r:embed="rId3"/>
              </a:buBlip>
              <a:defRPr sz="4800"/>
            </a:pPr>
            <a:r>
              <a:rPr dirty="0"/>
              <a:t>Scripting is communication</a:t>
            </a:r>
          </a:p>
          <a:p>
            <a:pPr>
              <a:buBlip>
                <a:blip r:embed="rId3"/>
              </a:buBlip>
              <a:defRPr sz="4800"/>
            </a:pPr>
            <a:r>
              <a:rPr dirty="0"/>
              <a:t>Repeatable</a:t>
            </a:r>
          </a:p>
          <a:p>
            <a:pPr>
              <a:buBlip>
                <a:blip r:embed="rId3"/>
              </a:buBlip>
              <a:defRPr sz="4800"/>
            </a:pPr>
            <a:r>
              <a:rPr dirty="0"/>
              <a:t>Trackable </a:t>
            </a:r>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740</TotalTime>
  <Words>562</Words>
  <Application>Microsoft Office PowerPoint</Application>
  <PresentationFormat>Custom</PresentationFormat>
  <Paragraphs>125</Paragraphs>
  <Slides>27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Automate?</vt:lpstr>
      <vt:lpstr>PowerPoint Presentation</vt:lpstr>
      <vt:lpstr>Microsoft &amp; Automation</vt:lpstr>
      <vt:lpstr>SQL Server &amp; PowerShell</vt:lpstr>
      <vt:lpstr>Discovery</vt:lpstr>
      <vt:lpstr>What is dbatools?</vt:lpstr>
      <vt:lpstr>dbatools Function Categories</vt:lpstr>
      <vt:lpstr>dbatools vs. sqlserver</vt:lpstr>
      <vt:lpstr>Server Management Objects</vt:lpstr>
      <vt:lpstr>PowerPoint Presentation</vt:lpstr>
      <vt:lpstr>PowerPoint Presentation</vt:lpstr>
      <vt:lpstr>Contributing</vt:lpstr>
      <vt:lpstr>Wrapping Up</vt:lpstr>
      <vt:lpstr>Where to Find Me</vt:lpstr>
      <vt:lpstr>Backup and Restore</vt:lpstr>
      <vt:lpstr>Instance Migrations</vt:lpstr>
      <vt:lpstr>Monitoring</vt:lpstr>
      <vt:lpstr>Maintenance </vt:lpstr>
      <vt:lpstr>Validation </vt:lpstr>
      <vt:lpstr>Automation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37</cp:revision>
  <dcterms:modified xsi:type="dcterms:W3CDTF">2019-07-09T03:30:31Z</dcterms:modified>
</cp:coreProperties>
</file>